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892e7ac3b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892e7ac3b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892e7ac3b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892e7ac3b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892e7ac3b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892e7ac3b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892e7ac3b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892e7ac3b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892e7ac3b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892e7ac3b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892e7ac3b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892e7ac3b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892e7ac3b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892e7ac3b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892e7ac3b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892e7ac3b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92e7ac3b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892e7ac3b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892e7ac3b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892e7ac3b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892e7ac3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892e7ac3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892e7ac3b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892e7ac3b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92e7ac3b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892e7ac3b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92e7ac3b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892e7ac3b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892e7ac3b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892e7ac3b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892e7ac3b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892e7ac3b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892e7ac3b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892e7ac3b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892e7ac3b6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892e7ac3b6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892e7ac3b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892e7ac3b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892e7ac3b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892e7ac3b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892e7ac3b6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892e7ac3b6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892e7ac3b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892e7ac3b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8915612de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8915612de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892e7ac3b6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892e7ac3b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892e7ac3b6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892e7ac3b6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892e7ac3b6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892e7ac3b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892e7ac3b6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892e7ac3b6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892e7ac3b6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892e7ac3b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892e7ac3b6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892e7ac3b6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892e7ac3b6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892e7ac3b6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89486aeb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89486aeb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89486aebb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89486aebb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892e7ac3b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892e7ac3b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89486aebb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89486aebb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892e7ac3b6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892e7ac3b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892e7ac3b6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892e7ac3b6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892e7ac3b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892e7ac3b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8915612de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8915612de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892e7ac3b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892e7ac3b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892e7ac3b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892e7ac3b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892e7ac3b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892e7ac3b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Операционные системы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2. Состав и архитектура ОС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Управление памятью (Memory Management)</a:t>
            </a:r>
            <a:endParaRPr/>
          </a:p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Ядро: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выделяет и освобождает память для процессов;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обеспечивает виртуальную память — каждому процессу создается собственное адресное пространство;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управляет таблицами страниц (page tables) и использует MMU (Memory Management Unit) для трансляции виртуальных адресов в физические;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реализует подкачку страниц (paging) и замещение страниц при нехватке ОЗУ</a:t>
            </a:r>
            <a:r>
              <a:rPr lang="ru"/>
              <a:t>;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контролирует изоляцию памяти между процессами (защита памяти).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Цель: создать иллюзию непрерывного, большого объёма памяти и предотвратить взаимное повреждение данных между процессами.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77"/>
              <a:t>Управление устройствами ввода-вывода (I/O Management)</a:t>
            </a:r>
            <a:endParaRPr sz="25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I/O (Input/Output) — это любые операции, при которых процессор взаимодействует с устройствами, отличными от оперативной памяти, чтобы получить данные (input) или отправить данные (output).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Ядро:</a:t>
            </a:r>
            <a:endParaRPr/>
          </a:p>
          <a:p>
            <a:pPr indent="-334327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ru"/>
              <a:t>взаимодействует с аппаратными устройствами (диски, клавиатура, сетевая карта) через драйверы устройств;</a:t>
            </a:r>
            <a:endParaRPr/>
          </a:p>
          <a:p>
            <a:pPr indent="-33432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ru"/>
              <a:t>обеспечивает унифицированный интерфейс ввода-вывода, скрывая различия между устройствами;</a:t>
            </a:r>
            <a:endParaRPr/>
          </a:p>
          <a:p>
            <a:pPr indent="-33432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ru"/>
              <a:t>управляет буферизацией, кэшированием и планированием операций I/O.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Цель: сделать работу с оборудованием безопасной, стандартизированной и эффективной.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Управление файловыми системами (File System Management)</a:t>
            </a:r>
            <a:endParaRPr/>
          </a:p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311700" y="1433725"/>
            <a:ext cx="8520600" cy="31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Ядро: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реализует абстракцию файлов;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управляет чтением, записью, правами доступа, блокировками;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поддерживает различные типы файловых систем (например, ext4, NTFS, FAT, XFS);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обеспечивает VFS (Virtual File System) — единый интерфейс для разных файловых систем.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Цель: предоставить универсальный способ хранения и доступа к данным.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безопасности и защиты (Security and Protection)</a:t>
            </a:r>
            <a:endParaRPr/>
          </a:p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11700" y="1433725"/>
            <a:ext cx="8520600" cy="31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Ядро: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реализует модель привилегий (пользовательский и системный режим);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управляет правами доступа к файлам, памяти, устройствам;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поддерживает аутентификацию пользователей, контроль прав (UID/GID, ACL);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защищает систему от некорректных или вредоносных программ.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Цель: гарантировать целостность, конфиденциальность и надежность работы ОС.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Системные вызовы (System Calls)</a:t>
            </a:r>
            <a:endParaRPr/>
          </a:p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Системный вызов — это механизм взаимодействия между прикладными программами и ядром операционной системы, позволяющий программам запрашивать доступ к аппаратным ресурсам (файлам, сети, памяти) или выполнять операции, требующие повышенных привилегий.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Программа вызывает системный вызов, происходит переключение из пользовательского режима в привилегированный режим ядра, затем ядро выполняет операцию и возвращает управление программе в пользовательский режим.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Механизм работы системных вызовов</a:t>
            </a:r>
            <a:endParaRPr/>
          </a:p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Пользовательская программа вызывает функцию-обертку (wrapper), например read().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Обертка выполняет специальную инструкцию процессора, которая переводит CPU из user mode в kernel mode.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Ядро проверяет: корректность параметров; права доступа процесса; наличие ресурсов.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Ядро выполняет операцию (например, чтение с диска или выделение памяти).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Результат возвращается обратно в user mode.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Windows Win32 API</a:t>
            </a:r>
            <a:endParaRPr/>
          </a:p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В Windows </a:t>
            </a:r>
            <a:r>
              <a:rPr lang="ru"/>
              <a:t>фактические системные вызовы и используемые для их выполнения библиотечные вызовы намеренно разделены. Корпорацией Microsoft определен набор процедур, названный Win32 API. Предполагается, что программисты должны использовать его для доступа к службам операционной системы. Этот интерфейс частично поддерживается всеми версиями Windows, начиная с Windows 95. Отделяя API-интерфейс от фактических системных вызовов, Microsoft поддерживает возможность со временем изменять существующие системные вызовы (даже от одной версии к другой), сохраняя работоспособность уже существующих программ. Количество имеющихся в Win32 API вызовов велико — исчисляется тысячами. Более того, наряду с тем, что многие из них действительно запускают системные вызовы, существенная часть целиком выполняется в пространстве пользователя. Как следствие, при работе с Windows становится невозможно понять, что является системным вызовом (то есть выполняемым ядром), а что — просто вызовом библиотечной процедуры в пространстве пользователя. Фактически то, что было системным вызовом в одной версии Windows, может быть выполнено в пространстве пользователя в другой, и наоборот.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413" y="152400"/>
            <a:ext cx="586718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Обработка прерываний и исключений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Прерывание </a:t>
            </a:r>
            <a:r>
              <a:rPr lang="ru"/>
              <a:t>— это сигнал процессору о событии, которое требует немедленного внимания ядра. Делятся на: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Аппаратные (Hardware Interrupts). </a:t>
            </a:r>
            <a:r>
              <a:rPr lang="ru" sz="1800"/>
              <a:t>Генерируются внешними устройствами (клавиатура, диск, таймер, сеть). Пример: контроллер клавиатуры отправляет сигнал, что нажата клавиша.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Программные (Software Interrupts). </a:t>
            </a:r>
            <a:r>
              <a:rPr lang="ru" sz="1800"/>
              <a:t>Генерируются программой через специальные инструкции, чтобы вызвать обработчик ядра.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Назначение: сигнализация ОС для выполнения обслуживания устройства или обработки события, без ожидания завершения текущей инструкции.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Обработка прерываний и исключений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Исключение</a:t>
            </a:r>
            <a:r>
              <a:rPr lang="ru"/>
              <a:t> — это событие, возникающее во время выполнения инструкции, когда процессор обнаруживает ошибку или особую ситуацию: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Деление на ноль;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Попытка доступа к </a:t>
            </a:r>
            <a:r>
              <a:rPr lang="ru"/>
              <a:t>запрещенной</a:t>
            </a:r>
            <a:r>
              <a:rPr lang="ru"/>
              <a:t> области памяти;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Несуществующая инструкция.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При появлении прерывания/исключения я</a:t>
            </a:r>
            <a:r>
              <a:rPr lang="ru"/>
              <a:t>дро сохраняет контекст текущего процесса, обрабатывает событие и возвращает управление.</a:t>
            </a:r>
            <a:br>
              <a:rPr lang="ru" sz="1100">
                <a:solidFill>
                  <a:schemeClr val="dk1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Состав ОС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ядро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драйверы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системные библиотеки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системные утилиты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оболочка (пользовательский интерфейс)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Драйверы</a:t>
            </a:r>
            <a:endParaRPr/>
          </a:p>
        </p:txBody>
      </p:sp>
      <p:sp>
        <p:nvSpPr>
          <p:cNvPr id="168" name="Google Shape;16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Драйвер устройства — это специализированная программа, которая обеспечивает взаимодействие операционной системы с конкретным аппаратным устройством или виртуальным ресурсом.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Он выступает мостом между ядром ОС и оборудованием.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Позволяет программам использовать устройство, не зная деталей его работы.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Формально: драйвер реализует интерфейс, через который операционная система может взаимодействовать с устройством.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Драйверы</a:t>
            </a:r>
            <a:endParaRPr/>
          </a:p>
        </p:txBody>
      </p:sp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2746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50" y="3916769"/>
            <a:ext cx="8186305" cy="921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Системные библиотеки</a:t>
            </a:r>
            <a:endParaRPr/>
          </a:p>
        </p:txBody>
      </p:sp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Системные библиотеки - это набор функций и процедур, предоставляемых операционной системой, которые облегчают разработку приложений и обеспечивают интерфейс для взаимодействия с ядром.</a:t>
            </a:r>
            <a:endParaRPr/>
          </a:p>
        </p:txBody>
      </p:sp>
      <p:pic>
        <p:nvPicPr>
          <p:cNvPr id="182" name="Google Shape;1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46362"/>
            <a:ext cx="9144001" cy="2622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Системные библиотеки</a:t>
            </a:r>
            <a:endParaRPr/>
          </a:p>
        </p:txBody>
      </p:sp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glibc — GNU C Library, предоставляет обертки для системных вызовов (open(), read(), write(), fork()).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Win32 API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Используются разработчиками приложений.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Системные утилиты</a:t>
            </a:r>
            <a:endParaRPr/>
          </a:p>
        </p:txBody>
      </p:sp>
      <p:sp>
        <p:nvSpPr>
          <p:cNvPr id="194" name="Google Shape;19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Системные утилиты -</a:t>
            </a:r>
            <a:r>
              <a:rPr lang="ru"/>
              <a:t> это программы, входящие в состав операционной системы, предназначенные для управления, мониторинга и обслуживания компьютера и его ресурсов.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Используются пользователями и администраторами.</a:t>
            </a:r>
            <a:endParaRPr/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45991"/>
            <a:ext cx="9144002" cy="1437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Системные утилиты</a:t>
            </a:r>
            <a:endParaRPr/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176" y="1017725"/>
            <a:ext cx="6879640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Некоторые компоненты GNU</a:t>
            </a:r>
            <a:endParaRPr/>
          </a:p>
        </p:txBody>
      </p:sp>
      <p:pic>
        <p:nvPicPr>
          <p:cNvPr id="207" name="Google Shape;2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38" y="1687776"/>
            <a:ext cx="8615327" cy="18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Оболочка ОС</a:t>
            </a:r>
            <a:endParaRPr/>
          </a:p>
        </p:txBody>
      </p:sp>
      <p:sp>
        <p:nvSpPr>
          <p:cNvPr id="213" name="Google Shape;21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Оболочка (англ. shell) — это интерфейс между пользователем и операционной системой, обеспечивающий доступ к функциональности ОС и средствам управления ею.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Она служит внешним слоем вокруг ядра (kernel), принимая команды пользователя, интерпретируя их и инициируя выполнение соответствующих системных вызовов и программ.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Термин “shell” (оболочка) отражает идею: это внешний слой вокруг ядра, через который пользователь взаимодействует с системой.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Командные оболочки</a:t>
            </a:r>
            <a:endParaRPr/>
          </a:p>
        </p:txBody>
      </p:sp>
      <p:sp>
        <p:nvSpPr>
          <p:cNvPr id="219" name="Google Shape;21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CLI (Command-line shells)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63" y="1828300"/>
            <a:ext cx="8669074" cy="22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Графические оболочки</a:t>
            </a:r>
            <a:endParaRPr/>
          </a:p>
        </p:txBody>
      </p:sp>
      <p:pic>
        <p:nvPicPr>
          <p:cNvPr id="226" name="Google Shape;226;p41"/>
          <p:cNvPicPr preferRelativeResize="0"/>
          <p:nvPr/>
        </p:nvPicPr>
        <p:blipFill rotWithShape="1">
          <a:blip r:embed="rId3">
            <a:alphaModFix/>
          </a:blip>
          <a:srcRect b="48202" l="0" r="0" t="0"/>
          <a:stretch/>
        </p:blipFill>
        <p:spPr>
          <a:xfrm>
            <a:off x="253650" y="1324625"/>
            <a:ext cx="8636674" cy="12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Режимы работы процессора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Современные процессоры (например, x86, ARM, RISC-V) имеют минимум два режима работы: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Привилегированный (kernel mode, supervisor mode)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Непривилегированный (user mode)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Архитектуры ОС</a:t>
            </a:r>
            <a:endParaRPr/>
          </a:p>
        </p:txBody>
      </p:sp>
      <p:sp>
        <p:nvSpPr>
          <p:cNvPr id="232" name="Google Shape;23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Монолитная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Многоуровневая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Микроядерная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Экзоядерная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Гибридная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Монолитные системы</a:t>
            </a:r>
            <a:endParaRPr/>
          </a:p>
        </p:txBody>
      </p:sp>
      <p:sp>
        <p:nvSpPr>
          <p:cNvPr id="238" name="Google Shape;238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Т</a:t>
            </a:r>
            <a:r>
              <a:rPr lang="ru"/>
              <a:t>акая организация операционной системы является самой распространенной. Здесь вся операционная система работает как единая программа в режиме ядра. Операционная система написана в виде набора процедур, связанных вместе в одну большую исполняемую программу. При использовании этой технологии каждая процедура может свободно вызвать любую другую процедуру, если та выполняет какое-нибудь полезное действие, в котором нуждается первая процедура. Возможность вызвать любую нужную процедуру приводит к весьма высокой эффективности работы системы, но наличие нескольких тысяч процедур, которые могут вызывать друг друга сколь угодно часто, нередко делает ее громоздкой и непонятной. Кроме того, отказ в любой из этих процедур приведет к аварии всей операционной системы. Пример: MS-DOS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063" y="152400"/>
            <a:ext cx="729187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Многоуровневые системы</a:t>
            </a:r>
            <a:endParaRPr/>
          </a:p>
        </p:txBody>
      </p:sp>
      <p:pic>
        <p:nvPicPr>
          <p:cNvPr id="249" name="Google Shape;2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8"/>
            <a:ext cx="9144001" cy="199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200" y="3048948"/>
            <a:ext cx="6427590" cy="182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Многоуровневые системы</a:t>
            </a:r>
            <a:endParaRPr/>
          </a:p>
        </p:txBody>
      </p:sp>
      <p:sp>
        <p:nvSpPr>
          <p:cNvPr id="256" name="Google Shape;25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ru"/>
              <a:t>можно менять уровни, главное выдержать интерфейсы взаимодействия этого уровня с уровнем выше и уровнем ниже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ru"/>
              <a:t>проще отлаживать: сначала отлаживаем самый низкий уровень, потом поднимаемся выше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тяжело проектировать (сложность сохранения независимости уровней, при появление циклической зависимости все преимущество теряется)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низкая производительность, так как программе, чтобы добраться до железа, нужно пройти все уровни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занимает много места в оперативной памяти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В операционной системе Mac OS используются дополнительные слои поверх ядра Mach для внедрения расширенных функций и возможностей.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Микроядерная архитектура</a:t>
            </a:r>
            <a:endParaRPr/>
          </a:p>
        </p:txBody>
      </p:sp>
      <p:sp>
        <p:nvSpPr>
          <p:cNvPr id="262" name="Google Shape;26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При использовании многоуровневого подхода разработчикам необходимо выбрать, где провести границу между режимами ядра и пользователя. Традиционно все уровни входили в ядро, но это было не обязательно. Существуют очень весомые аргументы в пользу того, чтобы в режиме ядра выполнялось как можно меньше процессов, поскольку ошибки в ядре могут вызвать немедленный сбой системы. Замысел, положенный в основу конструкции микроядра, направлен на достижение высокой надежности за счет разбиения операционной системы на небольшие, вполне определенные модули. Только один из них — микроядро — запускается в режиме ядра, а все остальные запускаются в виде относительно слабо наделенных полномочиями обычных пользовательских процессов.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Микроядерная архитектура</a:t>
            </a:r>
            <a:endParaRPr/>
          </a:p>
        </p:txBody>
      </p:sp>
      <p:sp>
        <p:nvSpPr>
          <p:cNvPr id="268" name="Google Shape;268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Функции микроядра: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взаимодействие между программами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планирование использования процессора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первичная обработка прерываний и операций ввода-вывода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базовое управление памятью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Микроядро составляют лишь малую часть ОС (остальные части можно загружать в память по мере необходимости). В привилегированном режиме работает только ядро. Позволяет заменять модули без перезагрузки ОС. Взаимодействие частей ОС между собой и программами пользователей путем передачи сообщений через микроядро.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Микроядерная архитектура</a:t>
            </a:r>
            <a:endParaRPr/>
          </a:p>
        </p:txBody>
      </p:sp>
      <p:sp>
        <p:nvSpPr>
          <p:cNvPr id="274" name="Google Shape;274;p49"/>
          <p:cNvSpPr txBox="1"/>
          <p:nvPr/>
        </p:nvSpPr>
        <p:spPr>
          <a:xfrm>
            <a:off x="681025" y="4104050"/>
            <a:ext cx="516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Главный минус - медленная работа.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75" name="Google Shape;2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2521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Экзоядерная архитектура</a:t>
            </a:r>
            <a:endParaRPr/>
          </a:p>
        </p:txBody>
      </p:sp>
      <p:pic>
        <p:nvPicPr>
          <p:cNvPr id="281" name="Google Shape;2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013" y="1152225"/>
            <a:ext cx="7113964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Гибридная архитектура</a:t>
            </a:r>
            <a:endParaRPr/>
          </a:p>
        </p:txBody>
      </p:sp>
      <p:pic>
        <p:nvPicPr>
          <p:cNvPr id="287" name="Google Shape;28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425" y="1134275"/>
            <a:ext cx="695315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Аппаратная поддержка режимов работы процессора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50" y="1134275"/>
            <a:ext cx="848989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Гибридная архитектура на примере Linux и Windows</a:t>
            </a:r>
            <a:endParaRPr/>
          </a:p>
        </p:txBody>
      </p:sp>
      <p:sp>
        <p:nvSpPr>
          <p:cNvPr id="293" name="Google Shape;293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Linux монолитно, но имеет некоторые черты из микроядерной архитектуры. При компиляции Linux можно не включать все компоненты ОС в состав постоянно функционирующего ядра. Можно некоторые модули оставить в качестве подгружаемых модулей (которые могут храниться на жестком диске и подгружаться в оперативную память только при </a:t>
            </a:r>
            <a:r>
              <a:rPr lang="ru"/>
              <a:t>необходимости</a:t>
            </a:r>
            <a:r>
              <a:rPr lang="ru"/>
              <a:t>), но при этом они, в отличие от микроядерной архитектуры, работают не в пользовательском, а в привилегированном режиме. </a:t>
            </a:r>
            <a:r>
              <a:rPr lang="ru"/>
              <a:t>Поддержка модулей позволяет динамически расширять функциональность без перезагрузки.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Архитектура ядра разделена на универсальную и архитектурно-зависимую части, что обеспечивает переносимость на множество платформ.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Похожая идея реализована и в Windows.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Загрузка операционной системы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После включения компьютера первым запускается BIOS или UEFI — встроенная программа материнской платы. Она проверяет исправность основных компонентов (оперативной памяти, процессора и других устройств). Затем BIOS/UEFI настраивает базовые контроллеры и шины (например, PCIe, SATA, USB) и определяет, какие устройства можно использовать для загрузки системы — жесткий диск, SSD, флешка или сеть. После этого выбирается загрузочное устройство в соответствии с заданным порядком, считывается его начальный загрузочный сектор: в старых системах BIOS загружает первые 512 байт (MBR), а в современных UEFI ищет специальный файл-загрузчик (например, bootx64.efi) в разделе EFI. Завершается этот этап передачей управления загрузчику операционной системы</a:t>
            </a:r>
            <a:r>
              <a:rPr lang="ru"/>
              <a:t>, который начинает следующий шаг — загрузку ядра ОС. После BIOS/UEFI управление получает п</a:t>
            </a:r>
            <a:r>
              <a:rPr lang="ru"/>
              <a:t>рограмма-загрузчик, которая уже находится на диске. 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Загрузка операционной системы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После того как BIOS/UEFI передает управление загрузчику, тот загружает в оперативную память ядро операционной системы и передаёт ему управление. Ядро инициализирует память, драйверы и файловую систему, а затем запускает первый пользовательский процесс. Этот процесс выполняет дальнейшую настройку системы, запускает службы и интерфейс входа. Когда все компоненты готовы, система переходит в рабочее состояние, и пользователь может начать взаимодействовать с ОС через командную строку или графическую оболочку.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367400"/>
            <a:ext cx="8520600" cy="42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Когда процессор выполняет инструкцию, он проверяет значение этого бита/поля. Если режим — пользовательский, а инструкция «опасная», он вызывает аппаратное исключение (privileged instruction fault) и управление передается ядру ОС.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50" y="2524575"/>
            <a:ext cx="71247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ОС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операционной системы (kernel) — это центральная часть ОС, работающая в привилегированном режиме процессора (kernel mode) и обеспечивающая доступ к аппаратным ресурсам компьютера, а также управление основными системными ресурсами: процессором, оперативной памятью, устройствами ввода-вывода и файлами.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Все остальные компоненты ОС и пользовательские программы взаимодействуют с оборудованием только через ядро.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Можно сказать: ядро — это “прослойка” между аппаратным обеспечением и пользовательским пространством (user space).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Основные функции ядра ОС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управление процессами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планирование процессора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управление памятью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управление устройствами ввода-вывода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управление файловыми системами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система безопасности и защита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системные вызовы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обработка прерываний и исключений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Управление процессами (Process Management)</a:t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Ядро: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создает, планирует и завершает процессы</a:t>
            </a:r>
            <a:r>
              <a:rPr lang="ru"/>
              <a:t>;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обеспечивает многозадачность — распределяет процессорное время между процессами;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хранит информацию о каждом процессе в дескрипторе (Process Control Block, PCB);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реализует механизмы межпроцессного взаимодействия (IPC — Inter-Process Communication): сигналы, очереди сообщений, каналы (pipes), разделяемая память, сокеты.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Цель: эффективно и безопасно разделить ресурсы CPU между всеми активными программами.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Планирование процессора (CPU Scheduling)</a:t>
            </a:r>
            <a:endParaRPr/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Ядро ОС выбирает, какой процесс получит процессорное время.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Использует алгоритмы: Round Robin, Priority Scheduling, Multi-level Feedback Queue и др.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В многоядерных системах управляет распределением задач по ядрам CPU.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Цель: оптимизировать использование CPU и отклик системы.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